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Inter" panose="020B0604020202020204" charset="0"/>
      <p:regular r:id="rId17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9979" autoAdjust="0"/>
    <p:restoredTop sz="94610"/>
  </p:normalViewPr>
  <p:slideViewPr>
    <p:cSldViewPr snapToGrid="0" snapToObjects="1">
      <p:cViewPr varScale="1">
        <p:scale>
          <a:sx n="45" d="100"/>
          <a:sy n="45" d="100"/>
        </p:scale>
        <p:origin x="48" y="7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386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620685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El Enigma de las Cancelaciones en Portugal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793790" y="452008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119.390 reservas analizadas. Dos hoteles. Tres años. Un descubrimiento que cambiará tu estrategia de revenue management para siempre.</a:t>
            </a:r>
            <a:endParaRPr lang="en-US" sz="175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0F0D260-A446-44FA-9C0B-3D2C71532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051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9359" y="2701409"/>
            <a:ext cx="7733348" cy="463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El Enigma Resuelto: Tu Siguiente Movimiento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589359" y="3417094"/>
            <a:ext cx="13451681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119.390 reservas nos han contado su historia. Los patrones son claros. Los culpables están identificados. Las soluciones están calculadas.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589359" y="3875842"/>
            <a:ext cx="6641663" cy="1011674"/>
          </a:xfrm>
          <a:prstGeom prst="roundRect">
            <a:avLst>
              <a:gd name="adj" fmla="val 699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65334" y="4051816"/>
            <a:ext cx="2315647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Los Datos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765334" y="4442222"/>
            <a:ext cx="6289715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Tres años de evidencia irrefutable sobre comportamiento de cancelaciones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7399377" y="3875842"/>
            <a:ext cx="6641663" cy="1011674"/>
          </a:xfrm>
          <a:prstGeom prst="roundRect">
            <a:avLst>
              <a:gd name="adj" fmla="val 699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75352" y="4051816"/>
            <a:ext cx="2315647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Los Culpables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7575352" y="4442222"/>
            <a:ext cx="6289715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Tiempo, dependencia digital y generosidad sin estrategia</a:t>
            </a:r>
            <a:endParaRPr lang="en-US" sz="1300" dirty="0"/>
          </a:p>
        </p:txBody>
      </p:sp>
      <p:sp>
        <p:nvSpPr>
          <p:cNvPr id="11" name="Shape 8"/>
          <p:cNvSpPr/>
          <p:nvPr/>
        </p:nvSpPr>
        <p:spPr>
          <a:xfrm>
            <a:off x="589359" y="5055870"/>
            <a:ext cx="6641663" cy="1011674"/>
          </a:xfrm>
          <a:prstGeom prst="roundRect">
            <a:avLst>
              <a:gd name="adj" fmla="val 699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65334" y="5231844"/>
            <a:ext cx="2315647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Las Soluciones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765334" y="5622250"/>
            <a:ext cx="6289715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Tres estrategias específicas y accionables respaldadas por datos</a:t>
            </a:r>
            <a:endParaRPr lang="en-US" sz="1300" dirty="0"/>
          </a:p>
        </p:txBody>
      </p:sp>
      <p:sp>
        <p:nvSpPr>
          <p:cNvPr id="14" name="Shape 11"/>
          <p:cNvSpPr/>
          <p:nvPr/>
        </p:nvSpPr>
        <p:spPr>
          <a:xfrm>
            <a:off x="7399377" y="5055870"/>
            <a:ext cx="6641663" cy="1011674"/>
          </a:xfrm>
          <a:prstGeom prst="roundRect">
            <a:avLst>
              <a:gd name="adj" fmla="val 699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575352" y="5231844"/>
            <a:ext cx="2315647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El ROI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7575352" y="5622250"/>
            <a:ext cx="6289715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 millones de euros recuperables con solo 10% de mejora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841891" y="6446401"/>
            <a:ext cx="13199150" cy="538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"El 37% de cancelaciones no tiene por qué ser tu realidad. Los números no mienten, pero sí revelan verdades incómodas. Y esas verdades, cuando las entiendes, te dan el poder de cambiarlas."</a:t>
            </a:r>
            <a:endParaRPr lang="en-US" sz="1300" dirty="0"/>
          </a:p>
        </p:txBody>
      </p:sp>
      <p:sp>
        <p:nvSpPr>
          <p:cNvPr id="18" name="Shape 15"/>
          <p:cNvSpPr/>
          <p:nvPr/>
        </p:nvSpPr>
        <p:spPr>
          <a:xfrm>
            <a:off x="589359" y="6256973"/>
            <a:ext cx="22860" cy="917496"/>
          </a:xfrm>
          <a:prstGeom prst="rect">
            <a:avLst/>
          </a:prstGeom>
          <a:solidFill>
            <a:srgbClr val="6237C8"/>
          </a:solidFill>
          <a:ln/>
        </p:spPr>
      </p:sp>
      <p:sp>
        <p:nvSpPr>
          <p:cNvPr id="19" name="Text 16"/>
          <p:cNvSpPr/>
          <p:nvPr/>
        </p:nvSpPr>
        <p:spPr>
          <a:xfrm>
            <a:off x="589359" y="7363897"/>
            <a:ext cx="13451681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Ahora depende de ti escribir el siguiente capítulo. ¿Empezamos?</a:t>
            </a: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DFDFE0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1155025"/>
            <a:ext cx="7556421" cy="1559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250"/>
              </a:lnSpc>
              <a:buNone/>
            </a:pPr>
            <a:r>
              <a:rPr lang="en-US" sz="98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37%</a:t>
            </a:r>
            <a:endParaRPr lang="en-US" sz="9800" dirty="0"/>
          </a:p>
        </p:txBody>
      </p:sp>
      <p:sp>
        <p:nvSpPr>
          <p:cNvPr id="6" name="Text 2"/>
          <p:cNvSpPr/>
          <p:nvPr/>
        </p:nvSpPr>
        <p:spPr>
          <a:xfrm>
            <a:off x="6280190" y="3054548"/>
            <a:ext cx="7556421" cy="1247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El Coste Real de las Cancelaciones</a:t>
            </a:r>
            <a:endParaRPr lang="en-US" sz="3900" dirty="0"/>
          </a:p>
        </p:txBody>
      </p:sp>
      <p:sp>
        <p:nvSpPr>
          <p:cNvPr id="7" name="Text 3"/>
          <p:cNvSpPr/>
          <p:nvPr/>
        </p:nvSpPr>
        <p:spPr>
          <a:xfrm>
            <a:off x="6280190" y="464200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Entre 2015 y 2017,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44.000 habitaciones quedaron vacías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 dos hoteles portugueses debido a cancelaciones. No es un mal día. Es la realidad diaria de la industria hotelera en Portugal.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280190" y="598586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 cada 10 reservas confirmadas, 4 nunca llegan. Esto representa millones de euros en ingresos perdidos que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podemos recuperar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si entendemos los patrones ocultos detrás de estas cancelaciones.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24238"/>
            <a:ext cx="8557736" cy="623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Los Números que Cuentan la Historia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714863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119K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793790" y="3746659"/>
            <a:ext cx="3048000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Reservas analizadas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793790" y="4272677"/>
            <a:ext cx="304800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Datos reales de dos propiedades portuguesas durante tres años completos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2714863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79K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125278" y="3746659"/>
            <a:ext cx="3048119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Completadas</a:t>
            </a:r>
            <a:endParaRPr lang="en-US" sz="2450" dirty="0"/>
          </a:p>
        </p:txBody>
      </p:sp>
      <p:sp>
        <p:nvSpPr>
          <p:cNvPr id="8" name="Text 6"/>
          <p:cNvSpPr/>
          <p:nvPr/>
        </p:nvSpPr>
        <p:spPr>
          <a:xfrm>
            <a:off x="4125278" y="4272677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Clientes que cumplieron su compromiso y llegaron al hotel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56884" y="2714863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44K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7456884" y="3746659"/>
            <a:ext cx="3048119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Canceladas</a:t>
            </a:r>
            <a:endParaRPr lang="en-US" sz="2450" dirty="0"/>
          </a:p>
        </p:txBody>
      </p:sp>
      <p:sp>
        <p:nvSpPr>
          <p:cNvPr id="11" name="Text 9"/>
          <p:cNvSpPr/>
          <p:nvPr/>
        </p:nvSpPr>
        <p:spPr>
          <a:xfrm>
            <a:off x="7456884" y="4272677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Oportunidades perdidas que representan el verdadero coste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788491" y="2714863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37%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10788491" y="3746659"/>
            <a:ext cx="3048119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Tasa de cancelación</a:t>
            </a:r>
            <a:endParaRPr lang="en-US" sz="2450" dirty="0"/>
          </a:p>
        </p:txBody>
      </p:sp>
      <p:sp>
        <p:nvSpPr>
          <p:cNvPr id="14" name="Text 12"/>
          <p:cNvSpPr/>
          <p:nvPr/>
        </p:nvSpPr>
        <p:spPr>
          <a:xfrm>
            <a:off x="10788491" y="4272677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porcentaje que vamos a desmontar y reducir sistemáticamente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97943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Estos no son números abstractos. Son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patrones predecibles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que podemos anticipar y neutralizar con estrategia inteligente.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4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1003" y="498515"/>
            <a:ext cx="6943368" cy="498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Culpable #1: El Tiempo como Enemigo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6121003" y="1268968"/>
            <a:ext cx="7874794" cy="580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tiempo diluye el compromiso. Cuanto más lejana la reserva, mayor el riesgo de cancelación. Los datos revelan una correlación devastadora.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121003" y="2052995"/>
            <a:ext cx="3846790" cy="2501860"/>
          </a:xfrm>
          <a:prstGeom prst="roundRect">
            <a:avLst>
              <a:gd name="adj" fmla="val 304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309836" y="2241828"/>
            <a:ext cx="543878" cy="543878"/>
          </a:xfrm>
          <a:prstGeom prst="roundRect">
            <a:avLst>
              <a:gd name="adj" fmla="val 16810913"/>
            </a:avLst>
          </a:prstGeom>
          <a:solidFill>
            <a:srgbClr val="6237C8"/>
          </a:solidFill>
          <a:ln/>
        </p:spPr>
      </p:sp>
      <p:sp>
        <p:nvSpPr>
          <p:cNvPr id="7" name="Text 4"/>
          <p:cNvSpPr/>
          <p:nvPr/>
        </p:nvSpPr>
        <p:spPr>
          <a:xfrm>
            <a:off x="6309836" y="2966918"/>
            <a:ext cx="2493050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Menos de 7 días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6309836" y="3387209"/>
            <a:ext cx="3469124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18% cancelaciones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6309836" y="3785949"/>
            <a:ext cx="3469124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Urgencia = Compromiso real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10149007" y="2052995"/>
            <a:ext cx="3846790" cy="2501860"/>
          </a:xfrm>
          <a:prstGeom prst="roundRect">
            <a:avLst>
              <a:gd name="adj" fmla="val 304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10337840" y="2241828"/>
            <a:ext cx="543878" cy="543878"/>
          </a:xfrm>
          <a:prstGeom prst="roundRect">
            <a:avLst>
              <a:gd name="adj" fmla="val 16810913"/>
            </a:avLst>
          </a:prstGeom>
          <a:solidFill>
            <a:srgbClr val="6237C8"/>
          </a:solidFill>
          <a:ln/>
        </p:spPr>
      </p:sp>
      <p:sp>
        <p:nvSpPr>
          <p:cNvPr id="12" name="Text 9"/>
          <p:cNvSpPr/>
          <p:nvPr/>
        </p:nvSpPr>
        <p:spPr>
          <a:xfrm>
            <a:off x="10337840" y="2966918"/>
            <a:ext cx="2493050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1-3 meses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10337840" y="3387209"/>
            <a:ext cx="3469124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Zona de batalla crítica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10337840" y="3785949"/>
            <a:ext cx="3469124" cy="580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Donde se concentran la mayoría de reservas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121003" y="4736068"/>
            <a:ext cx="7874794" cy="2211824"/>
          </a:xfrm>
          <a:prstGeom prst="roundRect">
            <a:avLst>
              <a:gd name="adj" fmla="val 344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6309836" y="4924901"/>
            <a:ext cx="543878" cy="543878"/>
          </a:xfrm>
          <a:prstGeom prst="roundRect">
            <a:avLst>
              <a:gd name="adj" fmla="val 16810913"/>
            </a:avLst>
          </a:prstGeom>
          <a:solidFill>
            <a:srgbClr val="6237C8"/>
          </a:solidFill>
          <a:ln/>
        </p:spPr>
      </p:sp>
      <p:sp>
        <p:nvSpPr>
          <p:cNvPr id="17" name="Text 14"/>
          <p:cNvSpPr/>
          <p:nvPr/>
        </p:nvSpPr>
        <p:spPr>
          <a:xfrm>
            <a:off x="6309836" y="5649992"/>
            <a:ext cx="2493050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Más de 6 meses</a:t>
            </a:r>
            <a:endParaRPr lang="en-US" sz="1950" dirty="0"/>
          </a:p>
        </p:txBody>
      </p:sp>
      <p:sp>
        <p:nvSpPr>
          <p:cNvPr id="18" name="Text 15"/>
          <p:cNvSpPr/>
          <p:nvPr/>
        </p:nvSpPr>
        <p:spPr>
          <a:xfrm>
            <a:off x="6309836" y="6070283"/>
            <a:ext cx="7497128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56% cancelaciones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6309836" y="6469023"/>
            <a:ext cx="7497128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compromiso se evapora con el tiempo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6121003" y="7151846"/>
            <a:ext cx="7874794" cy="580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 6 meses pasan bodas, cambios laborales, crisis personales. La vida pasa y tu reserva sin depósito se convierte en un recuerdo difuso que es </a:t>
            </a: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ridículamente fácil de cancelar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3522" y="434935"/>
            <a:ext cx="6919793" cy="434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Culpable #2: La Dependencia Digital Mortal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553522" y="1265158"/>
            <a:ext cx="2754035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El dominio de las OTAs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553522" y="1749504"/>
            <a:ext cx="6568797" cy="505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</a:t>
            </a:r>
            <a:r>
              <a:rPr lang="en-US" sz="1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82% de las reservas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llegan a través de agencias online. Booking.com, Expedia y similares controlan tu inventario.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553522" y="2397562"/>
            <a:ext cx="6568797" cy="505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Cancelar en una OTA requiere tres clics. Sin llamada telefónica. Sin conexión humana. Sin culpa.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53522" y="3045619"/>
            <a:ext cx="6568797" cy="505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 el dato más preocupante: </a:t>
            </a:r>
            <a:r>
              <a:rPr lang="en-US" sz="1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solo el 3% son huéspedes repetidos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El 97% son desconocidos digitales sin lealtad.</a:t>
            </a:r>
            <a:endParaRPr lang="en-US" sz="12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701" y="1284923"/>
            <a:ext cx="6568797" cy="6568797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553522" y="8209478"/>
            <a:ext cx="13523357" cy="671870"/>
          </a:xfrm>
          <a:prstGeom prst="roundRect">
            <a:avLst>
              <a:gd name="adj" fmla="val 9888"/>
            </a:avLst>
          </a:prstGeom>
          <a:solidFill>
            <a:srgbClr val="D0C3EE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637" y="8451652"/>
            <a:ext cx="197644" cy="15811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067395" y="8407122"/>
            <a:ext cx="12851368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realidad incómoda:</a:t>
            </a: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Has vendido tu alma a las OTAs. Y ellas han convertido la cancelación en un proceso sin fricción que destruye tus ingresos.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5324" y="693539"/>
            <a:ext cx="7191494" cy="538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Culpable #3: La Generosidad Suicida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2734747" y="2896314"/>
            <a:ext cx="2408515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3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15%</a:t>
            </a:r>
            <a:endParaRPr lang="en-US" sz="3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428" y="1672471"/>
            <a:ext cx="2937272" cy="293727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92824" y="4854416"/>
            <a:ext cx="2692479" cy="336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 depósito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85324" y="5308283"/>
            <a:ext cx="6507480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Cancelaciones cuando hay dinero en juego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9486900" y="2896314"/>
            <a:ext cx="2408515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3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43%</a:t>
            </a:r>
            <a:endParaRPr lang="en-US" sz="38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2581" y="1672471"/>
            <a:ext cx="2937272" cy="293727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344978" y="4854416"/>
            <a:ext cx="2692479" cy="336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Sin depósito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7437477" y="5308283"/>
            <a:ext cx="6507599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Cancelaciones con política flexible total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685324" y="5841921"/>
            <a:ext cx="1325975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diferencia es brutal y psicológicamente obvia: 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dinero en juego = compromiso real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Sin depósito, la reserva es solo una intención vaga.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685324" y="6375559"/>
            <a:ext cx="13259753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Dato revelador: las habitaciones de mayor precio (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ADR más alto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 cancelan menos. Quien paga 200€ la noche no lo hace a la ligera. La inversión económica genera compromiso emocional.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685324" y="7222569"/>
            <a:ext cx="1325975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Tu política de cancelación flexible no es generosa. Es </a:t>
            </a:r>
            <a:r>
              <a:rPr lang="en-US" sz="1500" dirty="0">
                <a:solidFill>
                  <a:srgbClr val="FFFFFF"/>
                </a:solidFill>
                <a:highlight>
                  <a:srgbClr val="6237C8"/>
                </a:highlight>
                <a:latin typeface="Inter" pitchFamily="34" charset="0"/>
                <a:ea typeface="Inter" pitchFamily="34" charset="-122"/>
                <a:cs typeface="Inter" pitchFamily="34" charset="-120"/>
              </a:rPr>
              <a:t>financieramente suicida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52143"/>
            <a:ext cx="10594658" cy="623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Plan de Batalla: 3 Estrategias Basadas en Datos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1133951" y="2936677"/>
            <a:ext cx="3856077" cy="226814"/>
          </a:xfrm>
          <a:prstGeom prst="roundRect">
            <a:avLst>
              <a:gd name="adj" fmla="val 4200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3790" y="2709803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20604" y="3617119"/>
            <a:ext cx="3742730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Depósitos Escalonados Inteligentes</a:t>
            </a:r>
            <a:endParaRPr lang="en-US" sz="2450" dirty="0"/>
          </a:p>
        </p:txBody>
      </p:sp>
      <p:sp>
        <p:nvSpPr>
          <p:cNvPr id="6" name="Text 4"/>
          <p:cNvSpPr/>
          <p:nvPr/>
        </p:nvSpPr>
        <p:spPr>
          <a:xfrm>
            <a:off x="1020604" y="4533067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Menos de 30 días: 0% (confiamos en su urgencia)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20604" y="5338167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Entre 30-90 días: 10% (compromiso moderado)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20604" y="6143268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Más de 90 días: 20% (compromiso serio requerido)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557123" y="2596396"/>
            <a:ext cx="3856077" cy="226814"/>
          </a:xfrm>
          <a:prstGeom prst="roundRect">
            <a:avLst>
              <a:gd name="adj" fmla="val 4200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216962" y="2369522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443776" y="3276838"/>
            <a:ext cx="3495913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Rescata tu Canal Directo</a:t>
            </a:r>
            <a:endParaRPr lang="en-US" sz="2450" dirty="0"/>
          </a:p>
        </p:txBody>
      </p:sp>
      <p:sp>
        <p:nvSpPr>
          <p:cNvPr id="12" name="Text 10"/>
          <p:cNvSpPr/>
          <p:nvPr/>
        </p:nvSpPr>
        <p:spPr>
          <a:xfrm>
            <a:off x="5443776" y="3802856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7% descuento por reserva directa en web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5443776" y="4607957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Programa de puntos exclusivo para directos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443776" y="5413058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Upgrades gratuitos para clientes repetidos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5443776" y="6274951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Meta: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Del 18% actual al 35% en un año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9980295" y="2256234"/>
            <a:ext cx="3856077" cy="226814"/>
          </a:xfrm>
          <a:prstGeom prst="roundRect">
            <a:avLst>
              <a:gd name="adj" fmla="val 4200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9640133" y="2029361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9866948" y="2936677"/>
            <a:ext cx="3742730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Convierte Desconocidos en Familia</a:t>
            </a:r>
            <a:endParaRPr lang="en-US" sz="2450" dirty="0"/>
          </a:p>
        </p:txBody>
      </p:sp>
      <p:sp>
        <p:nvSpPr>
          <p:cNvPr id="19" name="Text 17"/>
          <p:cNvSpPr/>
          <p:nvPr/>
        </p:nvSpPr>
        <p:spPr>
          <a:xfrm>
            <a:off x="9866948" y="3852624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Email personalizado 48h post-reserva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9866948" y="465772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Tips locales exclusivos 7 días antes del check-in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9866948" y="5462826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Encuesta + descuento para siguiente visita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9866948" y="6324719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Meta: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Triplicar el 3% de huéspedes repetidos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9490" y="533876"/>
            <a:ext cx="5358646" cy="533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El Impacto Económico Real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679490" y="1359098"/>
            <a:ext cx="7785021" cy="621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Hagamos las cuentas con datos conservadores. Si reduces las cancelaciones 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solo un 10%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—pasando del 37% al 27%—, los números son contundentes:</a:t>
            </a:r>
            <a:endParaRPr lang="en-US" sz="15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90" y="2198727"/>
            <a:ext cx="970717" cy="116490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844278" y="2392799"/>
            <a:ext cx="26696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11.939 reservas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1844278" y="2842855"/>
            <a:ext cx="6620232" cy="310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Rescatadas del abismo de las cancelaciones</a:t>
            </a:r>
            <a:endParaRPr lang="en-US" sz="15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90" y="3363635"/>
            <a:ext cx="970717" cy="116490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844278" y="3557707"/>
            <a:ext cx="26696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2.5 noches promedio</a:t>
            </a:r>
            <a:endParaRPr lang="en-US" sz="2100" dirty="0"/>
          </a:p>
        </p:txBody>
      </p:sp>
      <p:sp>
        <p:nvSpPr>
          <p:cNvPr id="10" name="Text 5"/>
          <p:cNvSpPr/>
          <p:nvPr/>
        </p:nvSpPr>
        <p:spPr>
          <a:xfrm>
            <a:off x="1844278" y="4007763"/>
            <a:ext cx="6620232" cy="310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Estancia media por reserva confirmada</a:t>
            </a:r>
            <a:endParaRPr lang="en-US" sz="15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90" y="4528542"/>
            <a:ext cx="970717" cy="116490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844278" y="4722614"/>
            <a:ext cx="26696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101€ ADR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1844278" y="5172670"/>
            <a:ext cx="6620232" cy="310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Tarifa promedio diaria en los hoteles analizados</a:t>
            </a:r>
            <a:endParaRPr lang="en-US" sz="15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90" y="5693450"/>
            <a:ext cx="970717" cy="116490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844278" y="5887522"/>
            <a:ext cx="26696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 millones €</a:t>
            </a:r>
            <a:endParaRPr lang="en-US" sz="2100" dirty="0"/>
          </a:p>
        </p:txBody>
      </p:sp>
      <p:sp>
        <p:nvSpPr>
          <p:cNvPr id="16" name="Text 9"/>
          <p:cNvSpPr/>
          <p:nvPr/>
        </p:nvSpPr>
        <p:spPr>
          <a:xfrm>
            <a:off x="1844278" y="6337578"/>
            <a:ext cx="6620232" cy="310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Ingresos recuperados anualmente</a:t>
            </a:r>
            <a:endParaRPr lang="en-US" sz="1500" dirty="0"/>
          </a:p>
        </p:txBody>
      </p:sp>
      <p:sp>
        <p:nvSpPr>
          <p:cNvPr id="17" name="Text 10"/>
          <p:cNvSpPr/>
          <p:nvPr/>
        </p:nvSpPr>
        <p:spPr>
          <a:xfrm>
            <a:off x="679490" y="7076718"/>
            <a:ext cx="7785021" cy="621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Tres millones de euros que actualmente se evaporan en forma de cancelaciones evitables. Este no es el techo: es el 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punto de partida conservador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22690"/>
            <a:ext cx="8645962" cy="623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Los Tres Culpables, Desenmascarados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599968"/>
            <a:ext cx="4196358" cy="4106942"/>
          </a:xfrm>
          <a:prstGeom prst="roundRect">
            <a:avLst>
              <a:gd name="adj" fmla="val 3562"/>
            </a:avLst>
          </a:prstGeom>
          <a:solidFill>
            <a:srgbClr val="FDFAF7"/>
          </a:solidFill>
          <a:ln w="30480">
            <a:solidFill>
              <a:srgbClr val="6237C8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599968"/>
            <a:ext cx="121920" cy="4106942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857262"/>
            <a:ext cx="3590330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Tiempo: El Enemigo Silencioso</a:t>
            </a:r>
            <a:endParaRPr lang="en-US" sz="2450" dirty="0"/>
          </a:p>
        </p:txBody>
      </p:sp>
      <p:sp>
        <p:nvSpPr>
          <p:cNvPr id="6" name="Text 4"/>
          <p:cNvSpPr/>
          <p:nvPr/>
        </p:nvSpPr>
        <p:spPr>
          <a:xfrm>
            <a:off x="1142524" y="3773210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Reservas lejanas = compromiso diluido. El 56% de cancelaciones ocurren en reservas con más de 6 meses de antelación.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42524" y="5360908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Solución: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Depósitos escalonados según ventana de reserva.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599968"/>
            <a:ext cx="4196358" cy="4106942"/>
          </a:xfrm>
          <a:prstGeom prst="roundRect">
            <a:avLst>
              <a:gd name="adj" fmla="val 3562"/>
            </a:avLst>
          </a:prstGeom>
          <a:solidFill>
            <a:srgbClr val="FDFAF7"/>
          </a:solidFill>
          <a:ln w="30480">
            <a:solidFill>
              <a:srgbClr val="6237C8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86482" y="2599968"/>
            <a:ext cx="121920" cy="4106942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10" name="Text 8"/>
          <p:cNvSpPr/>
          <p:nvPr/>
        </p:nvSpPr>
        <p:spPr>
          <a:xfrm>
            <a:off x="5565696" y="2857262"/>
            <a:ext cx="3590330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OTAs: La Dependencia Tóxica</a:t>
            </a:r>
            <a:endParaRPr lang="en-US" sz="2450" dirty="0"/>
          </a:p>
        </p:txBody>
      </p:sp>
      <p:sp>
        <p:nvSpPr>
          <p:cNvPr id="11" name="Text 9"/>
          <p:cNvSpPr/>
          <p:nvPr/>
        </p:nvSpPr>
        <p:spPr>
          <a:xfrm>
            <a:off x="5565696" y="3773210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82% de reservas vienen de agencias online donde cancelar es trivial. Solo 3% de huéspedes repetidos.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565696" y="5360908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Solución: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Incentivos agresivos para canal directo y fidelización.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2599968"/>
            <a:ext cx="4196358" cy="4106942"/>
          </a:xfrm>
          <a:prstGeom prst="roundRect">
            <a:avLst>
              <a:gd name="adj" fmla="val 3562"/>
            </a:avLst>
          </a:prstGeom>
          <a:solidFill>
            <a:srgbClr val="FDFAF7"/>
          </a:solidFill>
          <a:ln w="30480">
            <a:solidFill>
              <a:srgbClr val="6237C8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9609653" y="2599968"/>
            <a:ext cx="121920" cy="4106942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15" name="Text 13"/>
          <p:cNvSpPr/>
          <p:nvPr/>
        </p:nvSpPr>
        <p:spPr>
          <a:xfrm>
            <a:off x="9988868" y="2857262"/>
            <a:ext cx="3590330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Flexibilidad: La Generosidad Cara</a:t>
            </a:r>
            <a:endParaRPr lang="en-US" sz="2450" dirty="0"/>
          </a:p>
        </p:txBody>
      </p:sp>
      <p:sp>
        <p:nvSpPr>
          <p:cNvPr id="16" name="Text 14"/>
          <p:cNvSpPr/>
          <p:nvPr/>
        </p:nvSpPr>
        <p:spPr>
          <a:xfrm>
            <a:off x="9988868" y="3773210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Sin depósito = 43% cancelaciones. Con depósito = 15% cancelaciones. La diferencia es devastadora.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9988868" y="5360908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Solución: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Políticas inteligentes con piel en el juego.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936</Words>
  <Application>Microsoft Office PowerPoint</Application>
  <PresentationFormat>Personalizado</PresentationFormat>
  <Paragraphs>106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Petrona Bold</vt:lpstr>
      <vt:lpstr>Arial</vt:lpstr>
      <vt:lpstr>Inter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/>
  <cp:lastModifiedBy>julio quesada ubeda</cp:lastModifiedBy>
  <cp:revision>2</cp:revision>
  <dcterms:created xsi:type="dcterms:W3CDTF">2025-12-21T16:40:37Z</dcterms:created>
  <dcterms:modified xsi:type="dcterms:W3CDTF">2025-12-21T16:43:29Z</dcterms:modified>
</cp:coreProperties>
</file>